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58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4" r:id="rId4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8" autoAdjust="0"/>
  </p:normalViewPr>
  <p:slideViewPr>
    <p:cSldViewPr>
      <p:cViewPr>
        <p:scale>
          <a:sx n="103" d="100"/>
          <a:sy n="103" d="100"/>
        </p:scale>
        <p:origin x="-121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199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9D900E-41B0-4E08-AADA-9F986F964BDD}" type="datetimeFigureOut">
              <a:rPr lang="cs-CZ" smtClean="0"/>
              <a:pPr/>
              <a:t>7.9.2016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9C859E-EDA9-480A-91C2-62B1FBD481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228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EDC269-AC80-4476-85AA-FB6C0768F3E3}" type="datetimeFigureOut">
              <a:rPr lang="cs-CZ" smtClean="0"/>
              <a:pPr/>
              <a:t>7.9.2016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5B82A6-832F-4A19-AA31-4FCEE75DFD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019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37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Linky /odkazy na wiki,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texty o autorovi, dále na stránky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Bauhausu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profilem autora, na stránky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Society instituce, výstavy v Berlíně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Škoda, že chybí odkaz na Muzeum města Brna, respektive na web samotné vily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Tugendhat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51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Hezké stránky s širokou škálou informací textem i obrazem, doplněné virtuální prohlídkou a interaktivní aplikací, ke stažení zdarma na stránkách vily.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01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Informace o autorovi, o stavebnících, rodině </a:t>
            </a:r>
            <a:r>
              <a:rPr lang="cs-CZ" dirty="0" err="1" smtClean="0"/>
              <a:t>Tugendhatově</a:t>
            </a:r>
            <a:r>
              <a:rPr lang="cs-CZ" dirty="0" smtClean="0"/>
              <a:t>, texty o tom, jak se dům stavěl, kde se v Brně nachází, o filozofii bydlení, o vybavení interiéru, o použitých materiálech, zahradě a historii vily až do současnosti</a:t>
            </a:r>
          </a:p>
        </p:txBody>
      </p:sp>
    </p:spTree>
    <p:extLst>
      <p:ext uri="{BB962C8B-B14F-4D97-AF65-F5344CB8AC3E}">
        <p14:creationId xmlns:p14="http://schemas.microsoft.com/office/powerpoint/2010/main" val="199422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Tate</a:t>
            </a:r>
            <a:r>
              <a:rPr lang="cs-CZ" dirty="0" smtClean="0"/>
              <a:t> </a:t>
            </a:r>
            <a:r>
              <a:rPr lang="cs-CZ" dirty="0" err="1" smtClean="0"/>
              <a:t>galleries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Britain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Podává</a:t>
            </a:r>
            <a:r>
              <a:rPr lang="cs-CZ" baseline="0" dirty="0" smtClean="0"/>
              <a:t> mnoho informací o sbírce – základní informaci, o akvizicích, výpůjčkách, konzervování, výzkumu </a:t>
            </a:r>
            <a:r>
              <a:rPr lang="cs-CZ" baseline="0" dirty="0" err="1" smtClean="0"/>
              <a:t>atd</a:t>
            </a:r>
            <a:r>
              <a:rPr lang="cs-CZ" baseline="0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sbírka a informace o ní jsou přehledně filtrovány jakýmsi základním filtrováním v horní</a:t>
            </a:r>
            <a:r>
              <a:rPr lang="cs-CZ" baseline="0" dirty="0" smtClean="0"/>
              <a:t> liště – vše, umělci, díla, výstavy a události, vystaveno,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autorů je medailon</a:t>
            </a:r>
            <a:r>
              <a:rPr lang="cs-CZ" baseline="0" dirty="0" smtClean="0"/>
              <a:t> ze kterého vedou odkazy na další hesla .., vpravo dole možnost výběru „vidět vše“ a „vidět jako </a:t>
            </a:r>
            <a:r>
              <a:rPr lang="cs-CZ" baseline="0" dirty="0" err="1" smtClean="0"/>
              <a:t>slideshow</a:t>
            </a:r>
            <a:r>
              <a:rPr lang="cs-CZ" baseline="0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takto</a:t>
            </a:r>
            <a:r>
              <a:rPr lang="cs-CZ" baseline="0" dirty="0" smtClean="0"/>
              <a:t> vypadá seznam všech děl autora  .. pokračuje samozřejmě dole na stránce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 </a:t>
            </a:r>
            <a:r>
              <a:rPr lang="cs-CZ" dirty="0" err="1" smtClean="0"/>
              <a:t>slideshow</a:t>
            </a:r>
            <a:r>
              <a:rPr lang="cs-CZ" dirty="0" smtClean="0"/>
              <a:t> je ještě možnost obrázky řadit dle různých kritérií – vlevo nahoře – rozbalená nabídka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detailu díla kromě základních informací</a:t>
            </a:r>
            <a:r>
              <a:rPr lang="cs-CZ" baseline="0" dirty="0" smtClean="0"/>
              <a:t> vpravo nahoře i s informací v jaké místnosti je dílo vystaveno  .. je možné vybrat ze tří různých možností textů, zde „Display </a:t>
            </a:r>
            <a:r>
              <a:rPr lang="cs-CZ" baseline="0" dirty="0" err="1" smtClean="0"/>
              <a:t>caption</a:t>
            </a:r>
            <a:r>
              <a:rPr lang="cs-CZ" baseline="0" dirty="0" smtClean="0"/>
              <a:t>“ krátký popis pro zobrazení na obrazovce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Lilies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seznam – náhledy a stručná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obsáhlé Katalogové</a:t>
            </a:r>
            <a:r>
              <a:rPr lang="cs-CZ" baseline="0" dirty="0" smtClean="0"/>
              <a:t> heslo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Národní galerie v Londýně má velmi rozsáhlého průvodce po stále expozici, strukturovaného do mnoha kapitol – nabízí vybrané soubory např. 30 </a:t>
            </a:r>
            <a:r>
              <a:rPr lang="cs-CZ" dirty="0" err="1" smtClean="0"/>
              <a:t>highlights</a:t>
            </a:r>
            <a:r>
              <a:rPr lang="cs-CZ" dirty="0" smtClean="0"/>
              <a:t>, vyhledávání abecední a podle století</a:t>
            </a:r>
          </a:p>
          <a:p>
            <a:r>
              <a:rPr lang="cs-CZ" dirty="0" smtClean="0"/>
              <a:t>a další včetně rozsáhlého souboru </a:t>
            </a:r>
            <a:r>
              <a:rPr lang="cs-CZ" dirty="0" err="1" smtClean="0"/>
              <a:t>videií</a:t>
            </a:r>
            <a:r>
              <a:rPr lang="cs-CZ" dirty="0" smtClean="0"/>
              <a:t>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Projekt </a:t>
            </a:r>
            <a:r>
              <a:rPr lang="cs-CZ" dirty="0" err="1" smtClean="0"/>
              <a:t>ArtStart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prezentován na dotykových monitorech a je určen pro návštěvníky galerie. Nemá on-line verzi a není identický se sbírkovým průvodcem na webu.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 vědecké poslání a je určen nejširší veřejnosti, návštěvníkovi NG k lepšímu poznání vystavených uměleckých děl, k poučení a zábavě.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Projekt </a:t>
            </a:r>
            <a:r>
              <a:rPr lang="cs-CZ" dirty="0" err="1" smtClean="0"/>
              <a:t>ArtStart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prezentován na dotykových monitorech a je určen pro návštěvníky galerie. Nemá on-line verzi a není identický se sbírkovým průvodcem na webu.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 vědecké poslání a je určen nejširší veřejnosti, návštěvníkovi NG k lepšímu poznání vystavených uměleckých děl, k poučení a zábavě.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Projekt </a:t>
            </a:r>
            <a:r>
              <a:rPr lang="cs-CZ" dirty="0" err="1" smtClean="0"/>
              <a:t>ArtStart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prezentován na dotykových monitorech a je určen pro návštěvníky galerie. Nemá on-line verzi a není identický se sbírkovým průvodcem na webu.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 vědecké poslání a je určen nejširší veřejnosti, návštěvníkovi NG k lepšímu poznání vystavených uměleckých děl, k poučení a zábavě.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35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Přibližně kolem r. 2003 vyvinulo </a:t>
            </a:r>
            <a:r>
              <a:rPr lang="cs-CZ" dirty="0" err="1"/>
              <a:t>CITeM</a:t>
            </a:r>
            <a:r>
              <a:rPr lang="cs-CZ" dirty="0"/>
              <a:t> systém pro webovou prezentaci sbírek – </a:t>
            </a:r>
            <a:r>
              <a:rPr lang="cs-CZ" dirty="0" err="1"/>
              <a:t>Promus</a:t>
            </a:r>
            <a:r>
              <a:rPr lang="cs-CZ" dirty="0"/>
              <a:t>. Bohužel, se jeho použití příliš neujalo, i když byl na svou dobu velmi sofistikovaný. Jedna z mála institucí, které jej používají dodnes je OGV v Jihlavě. Zde web OGV s odkazem na </a:t>
            </a:r>
            <a:r>
              <a:rPr lang="cs-CZ" dirty="0" err="1"/>
              <a:t>Promus</a:t>
            </a:r>
            <a:r>
              <a:rPr lang="cs-CZ" dirty="0"/>
              <a:t>. Jen pro zajímavost, OGV v Jihlavě zakoupila od </a:t>
            </a:r>
            <a:r>
              <a:rPr lang="cs-CZ" dirty="0" err="1"/>
              <a:t>CITeMu</a:t>
            </a:r>
            <a:r>
              <a:rPr lang="cs-CZ" dirty="0"/>
              <a:t> </a:t>
            </a:r>
            <a:r>
              <a:rPr lang="cs-CZ" dirty="0" err="1"/>
              <a:t>Promus</a:t>
            </a:r>
            <a:r>
              <a:rPr lang="cs-CZ" dirty="0"/>
              <a:t> za 500,- Kč, pokud se dobře pamatuji.</a:t>
            </a:r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tabulka stručného přehledu. Nahoře počet záznamů, dole odkaz na vyhledávání a řazení. Design není původní, je trochu přizpůsobený barevnosti a designu webu OGV. </a:t>
            </a:r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filtrování, lze filtrovat dle všech polí, používat operátory (rozbalená nabídka), přidávat více podmínek a též dle různých kritérií řadit. Zde vybírám pouze díla od Josefa Čapka, seřazená dle datace vzestupně</a:t>
            </a:r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vyfiltrovaná data</a:t>
            </a:r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detail záznamu … </a:t>
            </a:r>
            <a:r>
              <a:rPr lang="cs-CZ" dirty="0" err="1"/>
              <a:t>Promus</a:t>
            </a:r>
            <a:r>
              <a:rPr lang="cs-CZ" dirty="0"/>
              <a:t> postavilo </a:t>
            </a:r>
            <a:r>
              <a:rPr lang="cs-CZ" dirty="0" err="1"/>
              <a:t>CITeM</a:t>
            </a:r>
            <a:r>
              <a:rPr lang="cs-CZ" dirty="0"/>
              <a:t> tak, že využívá export dat ze sbírkové aplikace </a:t>
            </a:r>
            <a:r>
              <a:rPr lang="cs-CZ" dirty="0" err="1"/>
              <a:t>Demus</a:t>
            </a:r>
            <a:r>
              <a:rPr lang="cs-CZ" dirty="0"/>
              <a:t>, která se velmi jednoduchým způsobem naimportují do systému. Výhodou je, že si uživatel definuje i tabulku, tedy pole, která se ze sbírkového aplikace importují . Kdo znáte </a:t>
            </a:r>
            <a:r>
              <a:rPr lang="cs-CZ" dirty="0" err="1"/>
              <a:t>Demus</a:t>
            </a:r>
            <a:r>
              <a:rPr lang="cs-CZ" dirty="0"/>
              <a:t> – lze naimportovat jakékoliv pole formuláře Sbírky. Naše galerie má záznam vcelku stručný. Ráda bych přidala např. podrobnější popis předmětu, ale protože je nemáme ještě u všech předmětů ve sbírkové databázi, necháváme zatím tuto stručnou verzi.</a:t>
            </a:r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Lilies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detail / Základní popis a související informace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klíčová slova – široká škála pojmů od technik a materiálu až po téma a námět, styl, zemi,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odbobí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714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zrušení přístupu k papírové</a:t>
            </a:r>
            <a:r>
              <a:rPr lang="cs-CZ" baseline="0" dirty="0" smtClean="0"/>
              <a:t> kartotéce sbírek regionálních galerií, kterou spravovala NG, a která i tak byla po roce 1989 doplňována velmi sporadicky, vyplynula potřeba souhrnného katalogu předmětů spravovaných galeriemi.  Vstříc vyšlo opět Citem, které úpravami </a:t>
            </a:r>
            <a:r>
              <a:rPr lang="cs-CZ" baseline="0" dirty="0" err="1" smtClean="0"/>
              <a:t>Promusu</a:t>
            </a:r>
            <a:r>
              <a:rPr lang="cs-CZ" baseline="0" dirty="0" smtClean="0"/>
              <a:t> vyvinul katalog sbírek nazvaný pracovně Registr sbírek RG ČR. Data do tohoto systému se importují opět z </a:t>
            </a:r>
            <a:r>
              <a:rPr lang="cs-CZ" baseline="0" dirty="0" err="1" smtClean="0"/>
              <a:t>Demusu</a:t>
            </a:r>
            <a:r>
              <a:rPr lang="cs-CZ" baseline="0" dirty="0" smtClean="0"/>
              <a:t>. Instituce zveřejňují jen ty předměty, které chtějí, stejně tak obrázky ke sbírkovým předmětům. Postupně se ukázala i potřeba propojení s Muzejními a Národními autoritami, což si též stručně ukážeme. Tento katalog nemá ambici být nějakým příliš reprezentativním dílem, spíše je používán opravdu ve smyslu kartotéky, kde badatelé i veřejnost zjistí, jaká díla se ve které sbírce nacházejí. K tomu napomáhá i dobře udělané filtrování dat. Jeho praktičnost a používání se odráží i v zápůjčkách …</a:t>
            </a:r>
          </a:p>
          <a:p>
            <a:r>
              <a:rPr lang="cs-CZ" baseline="0" dirty="0" smtClean="0"/>
              <a:t>K dnešnímu dni obsahuje Registr </a:t>
            </a:r>
            <a:r>
              <a:rPr lang="cs-CZ" dirty="0" smtClean="0"/>
              <a:t>184 951 záznamů.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Záznamy sbírek horní část</a:t>
            </a:r>
            <a:r>
              <a:rPr lang="cs-CZ" baseline="0" dirty="0" smtClean="0"/>
              <a:t>. Sbírky je možné procházet listováním, lze je řadit podle nadpisů sloupců </a:t>
            </a:r>
          </a:p>
          <a:p>
            <a:r>
              <a:rPr lang="cs-CZ" baseline="0" dirty="0" smtClean="0"/>
              <a:t>klik dolní část – zde vidíme počet předmětů 184 951 a možnost vyhledávání a řazení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</a:t>
            </a:r>
            <a:r>
              <a:rPr lang="cs-CZ" baseline="0" dirty="0" smtClean="0"/>
              <a:t> vyhledávání a řazení, opět velmi sofistikované, lze přidávat mnoho podmínek, filtrovat lze podle všech polí, stejně tak řazení záznamů. Podíváme se opět na Květinářku od Josefa Čapka z OGV v Jihlavě, jejíž záznam jsme viděli již při ukázce </a:t>
            </a:r>
            <a:r>
              <a:rPr lang="cs-CZ" baseline="0" dirty="0" err="1" smtClean="0"/>
              <a:t>Promusu</a:t>
            </a:r>
            <a:r>
              <a:rPr lang="cs-CZ" baseline="0" dirty="0" smtClean="0"/>
              <a:t>. Vyfiltrujeme si tedy díla Josefa Čapka (sjednocování jmen)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Tabulkový</a:t>
            </a:r>
            <a:r>
              <a:rPr lang="cs-CZ" baseline="0" dirty="0" smtClean="0"/>
              <a:t> přehled vyfiltrovaných záznamů – záznamů je 45, příliš mnoho na listování</a:t>
            </a:r>
          </a:p>
          <a:p>
            <a:r>
              <a:rPr lang="cs-CZ" baseline="0" dirty="0" smtClean="0"/>
              <a:t>klik upřesníme tedy výběr</a:t>
            </a:r>
          </a:p>
          <a:p>
            <a:r>
              <a:rPr lang="cs-CZ" baseline="0" dirty="0" smtClean="0"/>
              <a:t>klik tabulkový přehled záznamů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zde detailní záznam Květinářky od Josefa Čapka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Dále</a:t>
            </a:r>
            <a:r>
              <a:rPr lang="cs-CZ" baseline="0" dirty="0" smtClean="0"/>
              <a:t> se z úvodní strany dostaneme na seznam institucí, které se tohoto projektu účastní</a:t>
            </a:r>
          </a:p>
          <a:p>
            <a:r>
              <a:rPr lang="cs-CZ" baseline="0" dirty="0" smtClean="0"/>
              <a:t>k</a:t>
            </a:r>
            <a:r>
              <a:rPr lang="cs-CZ" dirty="0" smtClean="0"/>
              <a:t>lik detail</a:t>
            </a:r>
            <a:r>
              <a:rPr lang="cs-CZ" baseline="0" dirty="0" smtClean="0"/>
              <a:t> instituce + počet sbírkových předmětů a počet sbírkových předmětů zde prezentovaných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Posledním odkazem jsou</a:t>
            </a:r>
            <a:r>
              <a:rPr lang="cs-CZ" baseline="0" dirty="0" smtClean="0"/>
              <a:t> Autoři (nalistována stránka opět s J. Čapkem)</a:t>
            </a:r>
          </a:p>
          <a:p>
            <a:r>
              <a:rPr lang="cs-CZ" baseline="0" dirty="0" smtClean="0"/>
              <a:t>klik a detail autora – odkazy na záznamy v Muzejních a Národních autoritách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zobrazení záznamu v Muzejních autoritách</a:t>
            </a:r>
          </a:p>
          <a:p>
            <a:pPr defTabSz="990478">
              <a:defRPr/>
            </a:pPr>
            <a:r>
              <a:rPr lang="cs-CZ" dirty="0" smtClean="0"/>
              <a:t>klik zobrazení záznamu v Národních autoritách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Některé galerie řeší odkazem na vyfiltrované data Registru i prezentaci sbírek na vlastním webu. Zde např. Galerie</a:t>
            </a:r>
            <a:r>
              <a:rPr lang="cs-CZ" baseline="0" dirty="0" smtClean="0"/>
              <a:t> moderního umění v Roudnici nad Labem </a:t>
            </a:r>
          </a:p>
          <a:p>
            <a:r>
              <a:rPr lang="cs-CZ" baseline="0" dirty="0" smtClean="0"/>
              <a:t>klik záznamy z Registru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….a </a:t>
            </a:r>
            <a:r>
              <a:rPr lang="cs-CZ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Galerie výtvarného umění v Ostravě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klik záznamy z Registru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2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doplňující informace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Obrázek ke zvětšení, sdílení, tisk, přeposlání, link </a:t>
            </a:r>
          </a:p>
          <a:p>
            <a:r>
              <a:rPr lang="cs-CZ" b="1" dirty="0" err="1" smtClean="0"/>
              <a:t>Pinterest</a:t>
            </a:r>
            <a:r>
              <a:rPr lang="cs-CZ" dirty="0" smtClean="0"/>
              <a:t> je webová stránka, která svým uživatelům umožňuje zdarma vytvářet tematické kolekce obrázků či fotografií, které najdou online nebo je nahrají z vlastního počítače. Jedná se tedy o službu, která umožňuje online </a:t>
            </a:r>
            <a:r>
              <a:rPr lang="cs-CZ" dirty="0" err="1" smtClean="0"/>
              <a:t>bookmarking</a:t>
            </a:r>
            <a:r>
              <a:rPr lang="cs-CZ" dirty="0" smtClean="0"/>
              <a:t> (</a:t>
            </a:r>
            <a:r>
              <a:rPr lang="cs-CZ" dirty="0" err="1" smtClean="0"/>
              <a:t>záložkování</a:t>
            </a:r>
            <a:r>
              <a:rPr lang="cs-CZ" dirty="0" smtClean="0"/>
              <a:t>) obrázků. Takto vytvořené kolekce (či nástěnky) mohou procházet ostatní uživatelé a jednotlivé obrázky z nich komentovat, označovat tlačítkem „</a:t>
            </a:r>
            <a:r>
              <a:rPr lang="cs-CZ" dirty="0" err="1" smtClean="0"/>
              <a:t>Like</a:t>
            </a:r>
            <a:r>
              <a:rPr lang="cs-CZ" dirty="0" smtClean="0"/>
              <a:t>“ nebo si je rovnou přidat do své vlastní online nástěnky. Zároveň se jedná o sociální síť, jelikož všichni uživatelé spolu mohou interagovat, komunikovat a vytvářet obsah společně. Používání </a:t>
            </a:r>
            <a:r>
              <a:rPr lang="cs-CZ" dirty="0" err="1" smtClean="0"/>
              <a:t>Pinterestu</a:t>
            </a:r>
            <a:r>
              <a:rPr lang="cs-CZ" dirty="0" smtClean="0"/>
              <a:t> je zcela zdarma, neexistuje ani žádná placená verze.</a:t>
            </a:r>
          </a:p>
          <a:p>
            <a:endParaRPr lang="cs-CZ" dirty="0" smtClean="0"/>
          </a:p>
          <a:p>
            <a:r>
              <a:rPr lang="cs-CZ" dirty="0" err="1" smtClean="0"/>
              <a:t>Tumblr</a:t>
            </a:r>
            <a:r>
              <a:rPr lang="cs-CZ" dirty="0" smtClean="0"/>
              <a:t> je sociální síť, takzvaná "</a:t>
            </a:r>
            <a:r>
              <a:rPr lang="cs-CZ" dirty="0" err="1" smtClean="0"/>
              <a:t>Microblogging</a:t>
            </a:r>
            <a:r>
              <a:rPr lang="cs-CZ" dirty="0" smtClean="0"/>
              <a:t>" stránka, kterou vytvořil David Karp. Od roku 2013 ji vlastní společnost Yahoo! Inc. Jak se lze dočíst na oficiální stránce, "</a:t>
            </a:r>
            <a:r>
              <a:rPr lang="cs-CZ" dirty="0" err="1" smtClean="0"/>
              <a:t>Tumblr</a:t>
            </a:r>
            <a:r>
              <a:rPr lang="cs-CZ" dirty="0" smtClean="0"/>
              <a:t> umožňuje snadné sdílení čehokoliv"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218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37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Další informace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Timeline</a:t>
            </a:r>
            <a:r>
              <a:rPr lang="cs-CZ" dirty="0" smtClean="0"/>
              <a:t> – časová osa s historickými událostmi, textem, doplněná odkazy na klíčové momenty uměleckého charakteru,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03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Sabatier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sborník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Letrismu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obálka knihy s popisem – autor, výtvarníci, vydání a další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související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klíčová slova – odkazy na národní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lietratury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Poetry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články, eseje, pojednání k tématu,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54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Tugendhat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 archivu Ludwig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Rohe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vile je zveřejněno 88 záznamů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celkem archiv obsahuje 1571 položek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Soubor je darem autora muzeu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1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Maketa vily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3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 autorovi, s odkazy v textu k dalším informacím o osobách, hnutích, dílech a podobně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49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700-C808-4EAA-898D-B2A2091E6142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8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759F-A4DC-438F-BB20-2448E4D1948B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12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D9AD-0B5A-41F0-988F-DE2E967A0B98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7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4A30-9222-404F-A2DB-664BCB516948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1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9ED6-F1B8-4047-BF22-6D53BF4360FE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E75-42C0-4B45-B893-17E74C380AC0}" type="datetime1">
              <a:rPr lang="cs-CZ" smtClean="0"/>
              <a:t>7.9.2016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9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D632-FF4E-4569-AE68-DFCA350A953B}" type="datetime1">
              <a:rPr lang="cs-CZ" smtClean="0"/>
              <a:t>7.9.2016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7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812-A5B6-480F-9B33-10919CA20F19}" type="datetime1">
              <a:rPr lang="cs-CZ" smtClean="0"/>
              <a:t>7.9.2016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2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193-3C5E-4A86-9823-DDDC3F255795}" type="datetime1">
              <a:rPr lang="cs-CZ" smtClean="0"/>
              <a:t>7.9.2016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3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807E-4459-41EC-BA3D-0F457BF56CAB}" type="datetime1">
              <a:rPr lang="cs-CZ" smtClean="0"/>
              <a:t>7.9.2016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8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B816-D711-49C7-AF4C-22FD328B9699}" type="datetime1">
              <a:rPr lang="cs-CZ" smtClean="0"/>
              <a:t>7.9.2016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4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68E4-3454-4B17-A0A8-FC073FFBE283}" type="datetime1">
              <a:rPr lang="cs-CZ" smtClean="0"/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DAB8-A882-4F42-A562-78607D5B9F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Muzea a galerie </a:t>
            </a:r>
            <a:b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digitálním světě</a:t>
            </a:r>
            <a:endParaRPr lang="cs-C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7728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Vlaďka </a:t>
            </a:r>
            <a:r>
              <a:rPr lang="cs-CZ" dirty="0" err="1" smtClean="0"/>
              <a:t>Mazačová</a:t>
            </a:r>
            <a:r>
              <a:rPr lang="cs-CZ" dirty="0" smtClean="0"/>
              <a:t> </a:t>
            </a:r>
          </a:p>
          <a:p>
            <a:r>
              <a:rPr lang="cs-CZ" dirty="0" smtClean="0"/>
              <a:t>Alena Uxová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4" y="4373488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4" y="5301206"/>
            <a:ext cx="781050" cy="2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61" y="1276991"/>
            <a:ext cx="4471678" cy="4931383"/>
          </a:xfrm>
          <a:prstGeom prst="rect">
            <a:avLst/>
          </a:prstGeom>
          <a:ln w="15875" cap="sq">
            <a:solidFill>
              <a:schemeClr val="accent4">
                <a:lumMod val="7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709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města Brna – Vila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Tugendhat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0" y="1052736"/>
            <a:ext cx="8303379" cy="4968552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2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města Brna – Vila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Tugendhat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8" y="1916832"/>
            <a:ext cx="5464088" cy="4218093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8" y="980728"/>
            <a:ext cx="2736304" cy="816356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08" y="1332923"/>
            <a:ext cx="6391275" cy="3219450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8271288" cy="2992458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42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9" y="861661"/>
            <a:ext cx="8891782" cy="5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5" y="861661"/>
            <a:ext cx="5873769" cy="5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2902"/>
            <a:ext cx="7488832" cy="52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4" y="872298"/>
            <a:ext cx="5922671" cy="53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1" y="871666"/>
            <a:ext cx="746957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" y="886746"/>
            <a:ext cx="7468398" cy="52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6" y="765553"/>
            <a:ext cx="7731435" cy="5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Metropolitan Museum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4" y="908720"/>
            <a:ext cx="771773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" y="786130"/>
            <a:ext cx="7729515" cy="54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615063"/>
            <a:ext cx="6419850" cy="3743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3697"/>
            <a:ext cx="6062721" cy="533270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79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803145"/>
            <a:ext cx="7381875" cy="4991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980727"/>
            <a:ext cx="7496175" cy="4943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1938"/>
            <a:ext cx="13144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9355" y="1632000"/>
            <a:ext cx="842529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Projekt </a:t>
            </a:r>
            <a:r>
              <a:rPr lang="cs-CZ" dirty="0"/>
              <a:t>se připravoval a realizoval 5 let, vývoj software trval dva roky. Na projektu pracoval tým 30 lidí z NG – kurátoři, editoři, grafici, </a:t>
            </a:r>
            <a:r>
              <a:rPr lang="cs-CZ" dirty="0" smtClean="0"/>
              <a:t>fotografové, IT specialisté </a:t>
            </a:r>
            <a:r>
              <a:rPr lang="cs-CZ" dirty="0"/>
              <a:t>…</a:t>
            </a:r>
          </a:p>
          <a:p>
            <a:endParaRPr lang="cs-CZ" dirty="0" smtClean="0"/>
          </a:p>
          <a:p>
            <a:r>
              <a:rPr lang="cs-CZ" dirty="0" smtClean="0"/>
              <a:t>Hlavní zdroj je TMS </a:t>
            </a:r>
            <a:r>
              <a:rPr lang="cs-CZ" dirty="0"/>
              <a:t>– dokumentační databáze sbírek </a:t>
            </a:r>
            <a:r>
              <a:rPr lang="cs-CZ" dirty="0" smtClean="0"/>
              <a:t>galerie. </a:t>
            </a:r>
          </a:p>
          <a:p>
            <a:r>
              <a:rPr lang="cs-CZ" dirty="0" smtClean="0"/>
              <a:t>Je </a:t>
            </a:r>
            <a:r>
              <a:rPr lang="cs-CZ" dirty="0"/>
              <a:t>dostupná ke čtení a k zápisu na základě přístupových práv v intranetovém systému galerie E-museum a je základním zdrojem informací o </a:t>
            </a:r>
            <a:r>
              <a:rPr lang="cs-CZ" dirty="0" smtClean="0"/>
              <a:t>sbírkách. </a:t>
            </a:r>
            <a:endParaRPr lang="cs-CZ" dirty="0"/>
          </a:p>
          <a:p>
            <a:r>
              <a:rPr lang="cs-CZ" dirty="0"/>
              <a:t>Je doplňována importem obrázků z fotografického </a:t>
            </a:r>
            <a:r>
              <a:rPr lang="cs-CZ" dirty="0" smtClean="0"/>
              <a:t>oddělení. </a:t>
            </a:r>
          </a:p>
          <a:p>
            <a:r>
              <a:rPr lang="cs-CZ" dirty="0" smtClean="0"/>
              <a:t>Databáze </a:t>
            </a:r>
            <a:r>
              <a:rPr lang="cs-CZ" dirty="0"/>
              <a:t>má struktury pro zápis určený k publikování – zde se například zkracují názvy děl na dohodnutou kapacitu 15 znaků, technika a materiál se píše dohromady – </a:t>
            </a:r>
            <a:r>
              <a:rPr lang="cs-CZ" dirty="0" err="1"/>
              <a:t>Oil</a:t>
            </a:r>
            <a:r>
              <a:rPr lang="cs-CZ" dirty="0"/>
              <a:t> on </a:t>
            </a:r>
            <a:r>
              <a:rPr lang="cs-CZ" dirty="0" err="1"/>
              <a:t>canvas</a:t>
            </a:r>
            <a:r>
              <a:rPr lang="cs-CZ" dirty="0"/>
              <a:t> …</a:t>
            </a:r>
          </a:p>
          <a:p>
            <a:r>
              <a:rPr lang="cs-CZ" dirty="0"/>
              <a:t> </a:t>
            </a:r>
          </a:p>
          <a:p>
            <a:r>
              <a:rPr lang="cs-CZ" dirty="0" smtClean="0"/>
              <a:t>Z</a:t>
            </a:r>
            <a:r>
              <a:rPr lang="cs-CZ" dirty="0"/>
              <a:t> databáze se exportují změny zápisu do systému </a:t>
            </a:r>
            <a:r>
              <a:rPr lang="cs-CZ" dirty="0" err="1"/>
              <a:t>ArtStart</a:t>
            </a:r>
            <a:r>
              <a:rPr lang="cs-CZ" dirty="0"/>
              <a:t> a Web-</a:t>
            </a:r>
            <a:r>
              <a:rPr lang="cs-CZ" dirty="0" err="1"/>
              <a:t>site</a:t>
            </a:r>
            <a:r>
              <a:rPr lang="cs-CZ" dirty="0"/>
              <a:t>, ale transakce není plně automatizovaná a je kontrolovaná kvůli návazným změnám v </a:t>
            </a:r>
            <a:r>
              <a:rPr lang="cs-CZ" dirty="0" smtClean="0"/>
              <a:t>e-publikacích.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5" y="5877272"/>
            <a:ext cx="17526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83768" y="878741"/>
            <a:ext cx="6333467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Základní </a:t>
            </a:r>
            <a:r>
              <a:rPr lang="cs-CZ" sz="1600" dirty="0"/>
              <a:t>řazení je založeno na:</a:t>
            </a:r>
          </a:p>
          <a:p>
            <a:r>
              <a:rPr lang="cs-CZ" sz="1600" dirty="0"/>
              <a:t>30 </a:t>
            </a:r>
            <a:r>
              <a:rPr lang="cs-CZ" sz="1600" dirty="0" err="1"/>
              <a:t>highlights</a:t>
            </a:r>
            <a:r>
              <a:rPr lang="cs-CZ" sz="1600" dirty="0"/>
              <a:t>, 30 vybraných autorů, Obraz měsíce, Autor měsíce, </a:t>
            </a:r>
            <a:r>
              <a:rPr lang="cs-CZ" sz="1600" dirty="0" err="1"/>
              <a:t>Tours</a:t>
            </a:r>
            <a:r>
              <a:rPr lang="cs-CZ" sz="1600" dirty="0"/>
              <a:t> and </a:t>
            </a:r>
            <a:r>
              <a:rPr lang="cs-CZ" sz="1600" dirty="0" err="1"/>
              <a:t>Themes</a:t>
            </a:r>
            <a:endParaRPr lang="cs-CZ" sz="1600" dirty="0"/>
          </a:p>
          <a:p>
            <a:r>
              <a:rPr lang="cs-CZ" sz="1600" dirty="0"/>
              <a:t>Ostatní se odvíjí od této základní lineární struktury</a:t>
            </a:r>
          </a:p>
          <a:p>
            <a:endParaRPr lang="cs-CZ" sz="1600" dirty="0" smtClean="0"/>
          </a:p>
          <a:p>
            <a:r>
              <a:rPr lang="cs-CZ" sz="1600" dirty="0"/>
              <a:t>Texty k jednotlivým dílům nejsou identické s texty ve sbírkovém průvodci na webu a jsou různě proměnné i v rámci </a:t>
            </a:r>
            <a:r>
              <a:rPr lang="cs-CZ" sz="1600" dirty="0" err="1"/>
              <a:t>ArtStartu</a:t>
            </a:r>
            <a:r>
              <a:rPr lang="cs-CZ" sz="1600" dirty="0"/>
              <a:t>.</a:t>
            </a:r>
          </a:p>
          <a:p>
            <a:endParaRPr lang="cs-CZ" sz="1600" dirty="0" smtClean="0"/>
          </a:p>
          <a:p>
            <a:r>
              <a:rPr lang="cs-CZ" sz="1600" dirty="0" smtClean="0"/>
              <a:t>Obraz </a:t>
            </a:r>
            <a:r>
              <a:rPr lang="cs-CZ" sz="1600" dirty="0"/>
              <a:t>jako nejdůležitější informace, prezentace začíná krásným, plným obrázkem díla, </a:t>
            </a:r>
            <a:r>
              <a:rPr lang="cs-CZ" sz="1600" dirty="0" smtClean="0"/>
              <a:t>optimalizovaným </a:t>
            </a:r>
            <a:r>
              <a:rPr lang="cs-CZ" sz="1600" dirty="0"/>
              <a:t>na plnou kapacitu monitoru a doplněn velmi stručnou textovou </a:t>
            </a:r>
            <a:r>
              <a:rPr lang="cs-CZ" sz="1600" dirty="0" smtClean="0"/>
              <a:t>informací </a:t>
            </a:r>
            <a:r>
              <a:rPr lang="cs-CZ" sz="1600" dirty="0"/>
              <a:t>(autor, název díla</a:t>
            </a:r>
            <a:r>
              <a:rPr lang="cs-CZ" sz="1600" dirty="0" smtClean="0"/>
              <a:t>).</a:t>
            </a:r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/>
              <a:t>Další </a:t>
            </a:r>
            <a:r>
              <a:rPr lang="cs-CZ" sz="1600" dirty="0"/>
              <a:t>úrovně vytváří široký kontext pro dílo – medailon díla, </a:t>
            </a:r>
            <a:r>
              <a:rPr lang="cs-CZ" sz="1600" dirty="0" smtClean="0"/>
              <a:t>medailon autora, audio </a:t>
            </a:r>
            <a:r>
              <a:rPr lang="cs-CZ" sz="1600" dirty="0"/>
              <a:t>např. s dobovým </a:t>
            </a:r>
            <a:r>
              <a:rPr lang="cs-CZ" sz="1600" dirty="0" smtClean="0"/>
              <a:t>zvukem</a:t>
            </a:r>
            <a:r>
              <a:rPr lang="cs-CZ" sz="1600" dirty="0"/>
              <a:t>, či úryvkem </a:t>
            </a:r>
            <a:r>
              <a:rPr lang="cs-CZ" sz="1600" dirty="0" smtClean="0"/>
              <a:t>ze souvisejícího </a:t>
            </a:r>
            <a:r>
              <a:rPr lang="cs-CZ" sz="1600" dirty="0"/>
              <a:t>literárního díla, </a:t>
            </a:r>
            <a:r>
              <a:rPr lang="cs-CZ" sz="1600" dirty="0" smtClean="0"/>
              <a:t>společenský a historický kontext, proces restaurování, rozbor použité techniky, rekonstrukce </a:t>
            </a:r>
            <a:r>
              <a:rPr lang="cs-CZ" sz="1600" dirty="0"/>
              <a:t>3D, animace …</a:t>
            </a:r>
          </a:p>
          <a:p>
            <a:endParaRPr lang="cs-CZ" sz="1600" dirty="0" smtClean="0"/>
          </a:p>
          <a:p>
            <a:r>
              <a:rPr lang="cs-CZ" sz="1600" dirty="0" smtClean="0"/>
              <a:t>Katalogové </a:t>
            </a:r>
            <a:r>
              <a:rPr lang="cs-CZ" sz="1600" dirty="0"/>
              <a:t>informace jsou vložené o úroveň níže – přes piktogram u názvu díla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13144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galerie Vysočiny v Jihlavě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12360" cy="52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galerie Vysočiny v Jihlavě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8" y="1052736"/>
            <a:ext cx="5571755" cy="52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galerie Vysočiny v Jihlavě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8" y="1233283"/>
            <a:ext cx="811352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galerie Vysočiny v Jihlavě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5" y="1556793"/>
            <a:ext cx="8687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Oblastní galerie Vysočiny v Jihlavě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67" y="980728"/>
            <a:ext cx="4663074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843616" cy="4223484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Metropolitan Museum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2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2" y="1054512"/>
            <a:ext cx="6306996" cy="5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2" y="1054512"/>
            <a:ext cx="4900195" cy="52915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25001"/>
            <a:ext cx="6924247" cy="49505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29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6" y="1301043"/>
            <a:ext cx="8373108" cy="4649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64083"/>
            <a:ext cx="6552728" cy="512333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41" y="980729"/>
            <a:ext cx="4993718" cy="53285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7096"/>
            <a:ext cx="6516216" cy="476031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89" y="1628800"/>
            <a:ext cx="6984776" cy="45186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1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9" y="1077413"/>
            <a:ext cx="5213582" cy="51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96" y="1054512"/>
            <a:ext cx="5219208" cy="529152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59"/>
            <a:ext cx="5256584" cy="49952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02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96" y="1054512"/>
            <a:ext cx="4885808" cy="529153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944"/>
            <a:ext cx="5631955" cy="4718665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99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galerií České republiky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2" y="1181242"/>
            <a:ext cx="6306996" cy="5038069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5" y="1916832"/>
            <a:ext cx="7850078" cy="4032448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36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Odkazy na 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Galerie moderního umění v Roudnici nad Labem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9" y="1268759"/>
            <a:ext cx="8599382" cy="48245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68" y="1289285"/>
            <a:ext cx="4600167" cy="48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Odkazy na Registr sbírek </a:t>
            </a:r>
            <a:b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Galerie výtvarného umění v Ostravě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Muzea a digitalizace, CITeM Brno 7. - 8. 9. 2016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0061"/>
            <a:ext cx="6804248" cy="50139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19497"/>
            <a:ext cx="482893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539776" cy="3311864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Metropolitan Museum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 </a:t>
            </a:r>
            <a:r>
              <a:rPr lang="cs-CZ" smtClean="0"/>
              <a:t>pár </a:t>
            </a:r>
            <a:r>
              <a:rPr lang="cs-CZ" smtClean="0"/>
              <a:t>poznámek, </a:t>
            </a:r>
            <a:r>
              <a:rPr lang="cs-CZ" dirty="0" smtClean="0"/>
              <a:t>jak na to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4" y="1166267"/>
            <a:ext cx="2066925" cy="3905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01" y="1556792"/>
            <a:ext cx="5819775" cy="42291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397"/>
            <a:ext cx="5695950" cy="2333625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9" y="3861048"/>
            <a:ext cx="5657850" cy="215265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09625" cy="33337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3" y="3491192"/>
            <a:ext cx="2133600" cy="3238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53117"/>
            <a:ext cx="14668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Muzea a galerie </a:t>
            </a:r>
            <a:b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digitálním světě</a:t>
            </a:r>
            <a:endParaRPr lang="cs-C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7728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sz="1800" dirty="0" smtClean="0"/>
              <a:t>Vlaďka Mazačová </a:t>
            </a:r>
          </a:p>
          <a:p>
            <a:r>
              <a:rPr lang="cs-CZ" sz="1800" dirty="0" smtClean="0"/>
              <a:t>Alena Uxová</a:t>
            </a: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4" y="4373488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4" y="5301206"/>
            <a:ext cx="781050" cy="2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408953" cy="381134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Metropolitan Museum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3" y="1196752"/>
            <a:ext cx="7043662" cy="1436441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11989"/>
            <a:ext cx="6367437" cy="137441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3" y="2863343"/>
            <a:ext cx="8107375" cy="282515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772816"/>
            <a:ext cx="5857875" cy="425767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42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7717731" cy="4033136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Metropolitan Museum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583629" cy="4028803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65" y="1628800"/>
            <a:ext cx="7219797" cy="4604135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1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6" y="1124744"/>
            <a:ext cx="8508627" cy="4552784"/>
          </a:xfrm>
          <a:prstGeom prst="rect">
            <a:avLst/>
          </a:prstGeom>
          <a:ln w="12700" cap="sq">
            <a:solidFill>
              <a:schemeClr val="accent4">
                <a:lumMod val="7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83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992"/>
            <a:ext cx="8662987" cy="409895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85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Muzea a digitalizace, CITeM Brno 7. - 8. 9. 2016</a:t>
            </a:r>
            <a:endParaRPr lang="cs-CZ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 New York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1301"/>
            <a:ext cx="3779957" cy="45228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50150"/>
            <a:ext cx="3888432" cy="98498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762872" cy="34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2107</Words>
  <Application>Microsoft Office PowerPoint</Application>
  <PresentationFormat>Předvádění na obrazovce (4:3)</PresentationFormat>
  <Paragraphs>172</Paragraphs>
  <Slides>41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Muzea a galerie  v digitálním světě</vt:lpstr>
      <vt:lpstr>The Metropolitan Museum New York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Promus  Oblastní galerie Vysočiny v Jihlavě</vt:lpstr>
      <vt:lpstr>Promus  Oblastní galerie Vysočiny v Jihlavě</vt:lpstr>
      <vt:lpstr>Promus  Oblastní galerie Vysočiny v Jihlavě</vt:lpstr>
      <vt:lpstr>Promus  Oblastní galerie Vysočiny v Jihlavě</vt:lpstr>
      <vt:lpstr>Promus  Oblastní galerie Vysočiny v Jihlavě</vt:lpstr>
      <vt:lpstr>Registr sbírek  Rada galerií České republiky</vt:lpstr>
      <vt:lpstr>Registr sbírek  Rada galerií České republiky</vt:lpstr>
      <vt:lpstr>Registr sbírek  Rada galerií České republiky</vt:lpstr>
      <vt:lpstr>Registr sbírek  Rada galerií České republiky</vt:lpstr>
      <vt:lpstr>Registr sbírek  Rada galerií České republiky</vt:lpstr>
      <vt:lpstr>Registr sbírek  Rada galerií České republiky</vt:lpstr>
      <vt:lpstr>Registr sbírek  Rada galerií České republiky</vt:lpstr>
      <vt:lpstr>Registr sbírek  Rada galerií České republiky</vt:lpstr>
      <vt:lpstr>Odkazy na Registr sbírek  Galerie moderního umění v Roudnici nad Labem</vt:lpstr>
      <vt:lpstr>Odkazy na Registr sbírek  Galerie výtvarného umění v Ostravě</vt:lpstr>
      <vt:lpstr>Závěrem pár poznámek, jak na to</vt:lpstr>
      <vt:lpstr>Muzea a galerie  v digitálním světě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Muzea a galerie  v digitálním světě</dc:title>
  <dc:creator>User</dc:creator>
  <cp:lastModifiedBy>Mazač</cp:lastModifiedBy>
  <cp:revision>50</cp:revision>
  <cp:lastPrinted>2016-08-31T08:38:32Z</cp:lastPrinted>
  <dcterms:created xsi:type="dcterms:W3CDTF">2016-08-29T07:34:10Z</dcterms:created>
  <dcterms:modified xsi:type="dcterms:W3CDTF">2016-09-07T19:25:32Z</dcterms:modified>
</cp:coreProperties>
</file>